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46" r:id="rId2"/>
    <p:sldId id="447" r:id="rId3"/>
    <p:sldId id="434" r:id="rId4"/>
    <p:sldId id="435" r:id="rId5"/>
    <p:sldId id="437" r:id="rId6"/>
    <p:sldId id="438" r:id="rId7"/>
    <p:sldId id="448" r:id="rId8"/>
    <p:sldId id="440" r:id="rId9"/>
    <p:sldId id="441" r:id="rId10"/>
    <p:sldId id="442" r:id="rId11"/>
    <p:sldId id="443" r:id="rId12"/>
    <p:sldId id="452" r:id="rId13"/>
    <p:sldId id="451" r:id="rId14"/>
    <p:sldId id="450" r:id="rId15"/>
    <p:sldId id="454" r:id="rId16"/>
    <p:sldId id="453" r:id="rId17"/>
    <p:sldId id="449" r:id="rId18"/>
    <p:sldId id="44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34" clrIdx="0"/>
  <p:cmAuthor id="1" name="admin" initials="a" lastIdx="12" clrIdx="1"/>
  <p:cmAuthor id="2" name="Francois.beguin" initials="F" lastIdx="122" clrIdx="2"/>
  <p:cmAuthor id="3" name="François Béguin" initials="FB" lastIdx="30" clrIdx="3">
    <p:extLst/>
  </p:cmAuthor>
  <p:cmAuthor id="4" name="Emmanuel Pameté Yambou" initials="PYE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25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5" d="100"/>
          <a:sy n="65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7F28-D102-4B55-B7FE-A19BA7B78A07}" type="datetimeFigureOut">
              <a:rPr lang="en-GB" smtClean="0"/>
              <a:pPr/>
              <a:t>29/10/2020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C258-53C1-4DC5-B5F7-5D81FE8FBD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3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5DC5C-8F6B-4793-8EF0-83668185A6E0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EA41-DAE8-4A25-9980-1906F2F85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2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AE5A-0FEE-4A96-8314-3B9B85998C68}" type="datetime1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402-ED5B-4DC4-8CA8-1476631ADE5E}" type="datetime1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CB31-3616-4C1D-BFA3-14F6DD56C590}" type="datetime1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6A5A-0026-4465-A38A-F234E7FBF9E2}" type="datetime1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1F37-E461-47AF-8145-F176D80F68CF}" type="datetime1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06DB-4A4F-4455-8068-BC6AF08C00B7}" type="datetime1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7A6-C285-4D9B-BF4B-E2EB04531494}" type="datetime1">
              <a:rPr lang="ru-RU" smtClean="0"/>
              <a:pPr/>
              <a:t>29.10.2020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1B23-B095-40F9-9F86-9E5B96618C85}" type="datetime1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1B2-31EF-432E-9CC7-D0CF7A107B85}" type="datetime1">
              <a:rPr lang="ru-RU" smtClean="0"/>
              <a:pPr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842E-AC5E-45DB-8214-D60EBE2E6404}" type="datetime1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63C2-6855-48A7-882E-C806659EB228}" type="datetime1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37E-0099-4C0E-890D-3344435EBDC0}" type="datetime1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139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899592" y="1700808"/>
            <a:ext cx="7272808" cy="295232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Состояние и перспективы развития солнечной 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энергетики</a:t>
            </a:r>
            <a:endParaRPr lang="ru-RU" sz="36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endParaRPr lang="en-HK" sz="36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</a:t>
            </a:r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№6</a:t>
            </a:r>
            <a:endParaRPr lang="ru-RU" sz="3600" i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5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Ветроэнергетика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23528" y="1064925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Учитывая, что в Калининградской области РФ отсутствуют собственные мощные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энергоисточники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а все виды углеродного топлива ввозят с «Большой земли», интерес энергетиков к использованию местных возобновляемых энергоресурсов вполне логичен. Открытие крупнейшей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ветроэлектростанции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России состоялось 26 июля 2002 года, а строительство ее началось в 1998 году в соответствии с соглашением между Министерством энергетики России и Министерством экологии и энергетики Дании.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Ветроэлектростанция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включает в себя 21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ветроэлектроустановку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общей мощностью 5,1 МВт. 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73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 fontScale="90000"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Современная ветровая электростанция в России (пос. Куликово, Калининградская обл.)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50" name="Picture 2" descr="Современная ветровая электростанция в России (пос. Куликово, Калининградская обл.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328" y="1071545"/>
            <a:ext cx="6048672" cy="354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23528" y="4782485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Эксплуатация ВЭУ осуществляется без присутствия обслуживающего персонала за счет полной автоматизации производственных процессов. Запуск и остановка </a:t>
            </a:r>
            <a:r>
              <a:rPr lang="ru-RU" sz="20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ветроустановок</a:t>
            </a: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происходят в автоматическом режиме, а информация о возможных сбоях механизма передается через систему сотовой связи и бортовых компьютеров.</a:t>
            </a:r>
            <a:endParaRPr lang="ru-RU" sz="20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20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Ветроэнергетические установки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28586" y="1024560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Принцип </a:t>
            </a:r>
            <a:r>
              <a:rPr lang="ru-RU" sz="24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действия всех </a:t>
            </a:r>
            <a:r>
              <a:rPr lang="ru-RU" sz="24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ветроустановок</a:t>
            </a:r>
            <a:r>
              <a:rPr lang="ru-RU" sz="24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один: под напором ветра вращается ветроколесо с лопастями, передавая крутящий момент через систему передач валу генератора, вырабатывающего электроэнергию. Реальный </a:t>
            </a:r>
            <a:r>
              <a:rPr lang="ru-RU" sz="24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к.п.д</a:t>
            </a:r>
            <a:r>
              <a:rPr lang="ru-RU" sz="24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лучших ветровых колес достигает 45% в случае устойчивой работы при оптимальной скорости ветра</a:t>
            </a:r>
            <a:r>
              <a:rPr lang="ru-RU" sz="24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400" i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3683891"/>
            <a:ext cx="62030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Существуют две принципиально разные конструкции ветроэнергетических установок (ВЭУ): с горизонтальной и вертикальной осью вращения.</a:t>
            </a:r>
          </a:p>
        </p:txBody>
      </p:sp>
      <p:pic>
        <p:nvPicPr>
          <p:cNvPr id="3074" name="Picture 2" descr="Рис. 2.16. Конструктивная схема ВЭУ с горизонтальной осью вращения: 1 – рабочая лопасть; 2 – трансмиссия; 3 – виндроза; 4 – башня; 5 – вал отбора мощности; 6 – электрогенерат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61" y="3429000"/>
            <a:ext cx="1685925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1176" y="5313982"/>
            <a:ext cx="70671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Конструктивная</a:t>
            </a:r>
            <a:r>
              <a:rPr lang="en-HK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схема</a:t>
            </a:r>
            <a:r>
              <a:rPr lang="en-HK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ВЭУ с </a:t>
            </a:r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горизонтальной</a:t>
            </a:r>
            <a:r>
              <a:rPr lang="en-HK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осью</a:t>
            </a:r>
            <a:r>
              <a:rPr lang="en-HK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вращения</a:t>
            </a:r>
            <a:r>
              <a:rPr lang="en-HK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: 1 – </a:t>
            </a:r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рабочая</a:t>
            </a:r>
            <a:r>
              <a:rPr lang="en-HK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лопасть</a:t>
            </a:r>
            <a:r>
              <a:rPr lang="en-HK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 2 – </a:t>
            </a:r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трансмиссия</a:t>
            </a:r>
            <a:r>
              <a:rPr lang="en-HK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 3 – </a:t>
            </a:r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виндроза</a:t>
            </a:r>
            <a:r>
              <a:rPr lang="en-HK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 4 – </a:t>
            </a:r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башня</a:t>
            </a:r>
            <a:r>
              <a:rPr lang="en-HK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 5 – </a:t>
            </a:r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вал</a:t>
            </a:r>
            <a:r>
              <a:rPr lang="en-HK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отбора</a:t>
            </a:r>
            <a:r>
              <a:rPr lang="en-HK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мощности</a:t>
            </a:r>
            <a:r>
              <a:rPr lang="en-HK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 6 – </a:t>
            </a:r>
            <a:r>
              <a:rPr lang="en-HK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электрогенератор</a:t>
            </a:r>
            <a:endParaRPr lang="en-HK" i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6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Ветроэнергетические установки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82974" y="1051857"/>
            <a:ext cx="878151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Конструктивная схема ВЭУ с горизонтальной осью приведена на рис. 2.16. Основными элементами установки являются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ветроприемное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устройство (лопасти), редуктор передачи крутильного момента к электрогенератору, электрогенератор и башня.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Ветроприемное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устройство вместе с редуктором образуют ветродвигатель. Благодаря специальной конфигурации лопастей в воздушном потоке возникают несимметричные силы, которые создают крутильный момент</a:t>
            </a: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Поскольку ветер может изменять свою силу и направление, ветровые установки оборудуются специальными устройствами контроля и безопасности. Эти устройства состоят из механизмов разворота оси вращения за ветром (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виндроза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), наклона лопастей относительно земли при критической скорости ветра, системы автоматического контроля мощности и аварийного отключения для установок большой мощности</a:t>
            </a: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0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Ветроэнергетические установки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57200" y="1200243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Наиболее часто на ВЭС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используется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трехлопастное ветроколесо с горизонтальным расположением оси ротора. Усовершенствование идет по пути увеличения размеров лопастей, улучшения технико-экономических показателей энергетического оборудования и электронного управления, использования композитных материалов и применения более высоких башен. Некоторые ВЭУ функционируют с переменной скоростью или вообще не используют редуктор и работают по методу прямого привода. Так, при мощности ВЭУ 2,5 МВт диаметр лопастей ветроколеса достигает 80 м, а высота башни более 80 м.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38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Ветроэнергетические установки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57200" y="908720"/>
            <a:ext cx="8352928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ВЭУ с вертикальной осью вращения имеют преимущества перед установками с горизонтальной осью, которые состоят в том, что исчезает необходимость в устройствах для ориентации на ветер, упрощается конструкция и снижаются гироскопические нагрузки, обуславливающие дополнительные напряжения в лопастях, системе передачи и других элементах установки, появляется возможность установки редуктора с генератором в основании башни. Конструктивная схема ВЭУ с вертикальной осью вращения приведена на рис. 2.18.</a:t>
            </a:r>
          </a:p>
          <a:p>
            <a:pPr algn="just">
              <a:spcAft>
                <a:spcPts val="1800"/>
              </a:spcAft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зависимости от мощности генератора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ветроустановки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подразделяются на классы, их параметры и назначение приведены в табл. 2.2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55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Ветроэнергетика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07504" y="1057960"/>
            <a:ext cx="8856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настоящее время разработано и используется значительное количество схем преобразования энергии ветра в электрическую энергию постоянного или переменного тока или для выполнения механической работы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82" y="3068960"/>
            <a:ext cx="8747535" cy="323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Ветроэнергетика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71929" y="1379547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Среднегодовая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выработка электроэнергии с 1 км 2 площади ВЭС при разных скоростях ветра приведена в табл. 2.3.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127" y="3022514"/>
            <a:ext cx="787717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9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Ветроэнергетические установки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40768"/>
            <a:ext cx="3648075" cy="37909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67200" y="1035640"/>
            <a:ext cx="469728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Рис. 2.18. Конструктивная схема ВЭУ с вертикальной осью вращения: 1 – стартер (ротор </a:t>
            </a:r>
            <a:r>
              <a:rPr lang="ru-RU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Савониуса</a:t>
            </a:r>
            <a: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); 2 – вал; 3 – электрогенератор; 4 – тормозное устройство; 5 – рабочая лопасть; 6 – растяжки; 7 – рама; 8 – преобразователь напряжения; 9 – аккумулятор; V – скорость ветра; Н – высота </a:t>
            </a:r>
            <a:r>
              <a:rPr lang="ru-RU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ветроустановки</a:t>
            </a:r>
            <a: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; h – половина высоты рабочей лопасти; n – скорость вращения рабочей лопасти; D – диаметр развертки лопастей</a:t>
            </a:r>
            <a:endParaRPr lang="en-HK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7410" y="5538873"/>
            <a:ext cx="82993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HK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Ограничение</a:t>
            </a:r>
            <a:r>
              <a:rPr lang="en-HK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шумового</a:t>
            </a:r>
            <a:r>
              <a:rPr lang="en-HK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влияния</a:t>
            </a:r>
            <a:r>
              <a:rPr lang="en-HK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ВЭС </a:t>
            </a:r>
            <a:r>
              <a:rPr lang="en-HK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достигается</a:t>
            </a:r>
            <a:r>
              <a:rPr lang="en-HK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их</a:t>
            </a:r>
            <a:r>
              <a:rPr lang="en-HK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удалением</a:t>
            </a:r>
            <a:r>
              <a:rPr lang="en-HK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от</a:t>
            </a:r>
            <a:r>
              <a:rPr lang="en-HK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населенных</a:t>
            </a:r>
            <a:r>
              <a:rPr lang="en-HK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пунков</a:t>
            </a:r>
            <a:r>
              <a:rPr lang="en-HK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(</a:t>
            </a:r>
            <a:r>
              <a:rPr lang="en-HK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для</a:t>
            </a:r>
            <a:r>
              <a:rPr lang="en-HK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ВЭС </a:t>
            </a:r>
            <a:r>
              <a:rPr lang="en-HK" sz="24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</a:t>
            </a:r>
            <a:r>
              <a:rPr lang="en-HK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300 м).</a:t>
            </a:r>
          </a:p>
        </p:txBody>
      </p:sp>
    </p:spTree>
    <p:extLst>
      <p:ext uri="{BB962C8B-B14F-4D97-AF65-F5344CB8AC3E}">
        <p14:creationId xmlns:p14="http://schemas.microsoft.com/office/powerpoint/2010/main" val="411061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Состояние развития солнечной энергетики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69269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692696"/>
            <a:ext cx="871296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Наиболее широкое применение солнечная энергетика нашла в системах теплоснабжения. Они служат для горячего водоснабжения, отопления и других нужд, что позволяет значительно уменьшить использование традиционных топливных ресурсов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Современной тенденцией является быстрое расширение сфер использования солнечной электроэнергетики как для централизованной выработки электроэнергии на солнечных электростанциях, так и в индивидуальных системах электроснабжения общественных и частных зданий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странах, где имеет место высокий уровень развития солнечной энергетики, существуют соответствующие государственные программы, обеспечивающие благоприятные условия, в том числе экономические, для ее использования и развития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29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Солнечная электроэнергетика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69269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07504" y="755114"/>
            <a:ext cx="8928992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Германии, которая лидирует в ЕС по суммарной мощности солнечных установок, использование систем солнечного теплоснабжения, например для отопления, сопровождается усилением теплозащиты зданий, утилизацией тепловых выбросов и в целом снижением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энергозатрат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Так, применение солнечно-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теплонасосной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системы теплоснабжения индивидуальных жилых домов с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вакуумированными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солнечными коллекторами обеспечивает до 70% энергопотребления.</a:t>
            </a: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Общая площадь солнечных коллекторов в 2008 г. составила, например, в Израиле – 3,5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млн.м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2 (более 80% воды нагревается с помощью солнечной энергии), в США – более 10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млн.м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2, в Японии – 8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млн.м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2. Более половины солнечных коллекторов в мире – в Китае. Основными потребителями солнечной энергии также являются Швеция, Дания, Германия, Испания, Индия и другие страны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47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Солнечная электроэнергетика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настоящее время около 7 млн. домов в мире оборудовано солнечными батареями. Солнечная энергия широко используется для производства электроэнергии, передающейся в энергосистему, а также для децентрализованного электроснабжения отдаленных населенных пунктов, фермерских хозяйств, островов, морских и космических станций.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1026" name="Picture 2" descr="Проект крупнейшей солнечной электростанции в штате Аризона (США), запланированной к вводу в строй в 2011 году (планируемая мощность 280 МВт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87" y="3636507"/>
            <a:ext cx="3826902" cy="2816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05050" y="3921536"/>
            <a:ext cx="390915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HK" sz="20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Проект</a:t>
            </a:r>
            <a:r>
              <a:rPr lang="en-HK" sz="20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HK" sz="20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крупнейшей</a:t>
            </a:r>
            <a:r>
              <a:rPr lang="en-HK" sz="20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HK" sz="20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солнечной</a:t>
            </a:r>
            <a:r>
              <a:rPr lang="en-HK" sz="20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HK" sz="20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электростанции</a:t>
            </a:r>
            <a:r>
              <a:rPr lang="en-HK" sz="20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в </a:t>
            </a:r>
            <a:r>
              <a:rPr lang="en-HK" sz="20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штате</a:t>
            </a:r>
            <a:r>
              <a:rPr lang="en-HK" sz="20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HK" sz="20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Аризона</a:t>
            </a:r>
            <a:r>
              <a:rPr lang="en-HK" sz="20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(США), </a:t>
            </a:r>
            <a:r>
              <a:rPr lang="en-HK" sz="20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запланированной</a:t>
            </a:r>
            <a:r>
              <a:rPr lang="en-HK" sz="20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к </a:t>
            </a:r>
            <a:r>
              <a:rPr lang="en-HK" sz="20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вводу</a:t>
            </a:r>
            <a:r>
              <a:rPr lang="en-HK" sz="20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в </a:t>
            </a:r>
            <a:r>
              <a:rPr lang="en-HK" sz="20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строй</a:t>
            </a:r>
            <a:r>
              <a:rPr lang="en-HK" sz="20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в 2011 </a:t>
            </a:r>
            <a:r>
              <a:rPr lang="en-HK" sz="20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году</a:t>
            </a:r>
            <a:r>
              <a:rPr lang="en-HK" sz="20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</a:t>
            </a:r>
            <a:r>
              <a:rPr lang="en-HK" sz="20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планируемая</a:t>
            </a:r>
            <a:r>
              <a:rPr lang="en-HK" sz="20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HK" sz="20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мощность</a:t>
            </a:r>
            <a:r>
              <a:rPr lang="en-HK" sz="20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280 </a:t>
            </a:r>
            <a:r>
              <a:rPr lang="en-HK" sz="2000" i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МВт</a:t>
            </a:r>
            <a:r>
              <a:rPr lang="en-HK" sz="2000" i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152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Солнечная электроэнергетика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57199" y="944423"/>
            <a:ext cx="8229601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2004 г. в мире установленная мощность солнечных тепловых электростанций составила 0,4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фотоэлектрических установок – 4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а солнечных коллекторов для теплоснабжения – 77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(тепловых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2007 г. в США введена в эксплуатацию солнечная электростанция мощностью 64 МВт, в Испании – мощностью 11 МВт с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гелиостатическим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полем из 624 зеркал площадью по 120 м2 каждое и башней высотой 115 м. В США планируется строительство солнечной электростанции мощностью 280 МВт, а в Австралии строится такая электростанция мощностью 250 МВт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325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Заключение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57200" y="995244"/>
            <a:ext cx="8363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 прогнозам именно в ХХI в. произойдет стремительный рост использования солнечной энергии, и солнечная энергетика может стать одним из основных источников возобновляемой энергии.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37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139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899592" y="1700808"/>
            <a:ext cx="7272808" cy="295232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Ветроэнергетика</a:t>
            </a:r>
            <a:endParaRPr lang="ru-RU" sz="36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endParaRPr lang="en-HK" sz="36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</a:t>
            </a:r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№7</a:t>
            </a:r>
            <a:endParaRPr lang="ru-RU" sz="3600" i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24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Ветроэнергетика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23528" y="992917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Ветроэнергетика стала одним из наиболее динамично развивающихся и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перспективных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источников возобновляемой энергии, важным направлением энергосбережения. История использования энергии ветра приведена в первой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книге.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43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Ветроэнергетические установки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4653136"/>
            <a:ext cx="87632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Ветер 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образуется в результате неравномерного нагрева поверхности Земли Солнцем. Мощность ветрового потока пропорциональна площади, которую пересекает ветровой поток, и скорости ветра в кубе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624" y="1071544"/>
            <a:ext cx="4733192" cy="334675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1520" y="1052736"/>
            <a:ext cx="398219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Ветроэнергетические ресурсы в США и странах Европы классифицируют в зависимости от среднегодовой скорости или среднегодовой удельной мощности ветра на высотах 10 и 50 м от поверхности земли (табл. 2.1).</a:t>
            </a:r>
            <a:endParaRPr lang="ru-RU" sz="22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46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14862</TotalTime>
  <Words>1190</Words>
  <Application>Microsoft Office PowerPoint</Application>
  <PresentationFormat>Экран (4:3)</PresentationFormat>
  <Paragraphs>67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Состояние развития солнечной энергетики</vt:lpstr>
      <vt:lpstr>Солнечная электроэнергетика</vt:lpstr>
      <vt:lpstr>Солнечная электроэнергетика</vt:lpstr>
      <vt:lpstr>Солнечная электроэнергетика</vt:lpstr>
      <vt:lpstr>Заключение</vt:lpstr>
      <vt:lpstr>Презентация PowerPoint</vt:lpstr>
      <vt:lpstr>Ветроэнергетика</vt:lpstr>
      <vt:lpstr>Ветроэнергетические установки</vt:lpstr>
      <vt:lpstr>Ветроэнергетика</vt:lpstr>
      <vt:lpstr>Современная ветровая электростанция в России (пос. Куликово, Калининградская обл.)</vt:lpstr>
      <vt:lpstr>Ветроэнергетические установки</vt:lpstr>
      <vt:lpstr>Ветроэнергетические установки</vt:lpstr>
      <vt:lpstr>Ветроэнергетические установки</vt:lpstr>
      <vt:lpstr>Ветроэнергетические установки</vt:lpstr>
      <vt:lpstr>Ветроэнергетика</vt:lpstr>
      <vt:lpstr>Ветроэнергетика</vt:lpstr>
      <vt:lpstr>Ветроэнергетические установки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Vladimir</cp:lastModifiedBy>
  <cp:revision>1540</cp:revision>
  <dcterms:created xsi:type="dcterms:W3CDTF">2018-10-18T08:08:24Z</dcterms:created>
  <dcterms:modified xsi:type="dcterms:W3CDTF">2020-10-29T08:59:49Z</dcterms:modified>
</cp:coreProperties>
</file>